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4000" cy="13716000" type="screen16x9"/>
  <p:notesSz cx="5143500" cy="9144000"/>
  <p:embeddedFontLst>
    <p:embeddedFont>
      <p:font typeface="OPPOSans-H" panose="02010601030101010101" pitchFamily="2" charset="-122"/>
      <p:regular r:id="rId11"/>
    </p:embeddedFont>
    <p:embeddedFont>
      <p:font typeface="OPPOSans-M" panose="02010601030101010101" pitchFamily="2" charset="-122"/>
      <p:regular r:id="rId12"/>
    </p:embeddedFont>
    <p:embeddedFont>
      <p:font typeface="OPPOSans-B" panose="02010601030101010101" pitchFamily="2" charset="-122"/>
      <p:regular r:id="rId13"/>
    </p:embeddedFont>
    <p:embeddedFont>
      <p:font typeface="OPPOSans-R" panose="02010601030101010101" pitchFamily="2" charset="-122"/>
      <p:regular r:id="rId1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Relationship Id="rId10" Target="slides/slide9.xml" Type="http://schemas.openxmlformats.org/officeDocument/2006/relationships/slide"/>  <Relationship Id="rId11" Target="fonts/font1.fntdata" Type="http://schemas.openxmlformats.org/officeDocument/2006/relationships/font"/>  <Relationship Id="rId12" Target="fonts/font2.fntdata" Type="http://schemas.openxmlformats.org/officeDocument/2006/relationships/font"/>  <Relationship Id="rId13" Target="fonts/font3.fntdata" Type="http://schemas.openxmlformats.org/officeDocument/2006/relationships/font"/>  <Relationship Id="rId14" Target="fonts/font4.fntdata" Type="http://schemas.openxmlformats.org/officeDocument/2006/relationships/font"/>  <Relationship Id="rId15" Target="presProps.xml" Type="http://schemas.openxmlformats.org/officeDocument/2006/relationships/presProps"/>  <Relationship Id="rId16" Target="viewProps.xml" Type="http://schemas.openxmlformats.org/officeDocument/2006/relationships/viewProps"/>  <Relationship Id="rId17" Target="theme/theme1.xml" Type="http://schemas.openxmlformats.org/officeDocument/2006/relationships/theme"/>  <Relationship Id="rId18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2.jpeg"/><Relationship Id="rId102" Type="http://schemas.openxmlformats.org/officeDocument/2006/relationships/image" Target="../media/image7.png"/><Relationship Id="rId103" Type="http://schemas.openxmlformats.org/officeDocument/2006/relationships/image" Target="../media/image10.png"/><Relationship Id="rId106" Type="http://schemas.openxmlformats.org/officeDocument/2006/relationships/image" Target="../media/image14.png"/><Relationship Id="rId109" Type="http://schemas.openxmlformats.org/officeDocument/2006/relationships/image" Target="../media/image9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1" Type="http://schemas.openxmlformats.org/officeDocument/2006/relationships/image" Target="../media/image2.jpeg"/><Relationship Id="rId202" Type="http://schemas.openxmlformats.org/officeDocument/2006/relationships/image" Target="../media/image7.png"/><Relationship Id="rId203" Type="http://schemas.openxmlformats.org/officeDocument/2006/relationships/image" Target="../media/image15.png"/><Relationship Id="rId204" Type="http://schemas.openxmlformats.org/officeDocument/2006/relationships/image" Target="../media/image16.png"/><Relationship Id="rId205" Type="http://schemas.openxmlformats.org/officeDocument/2006/relationships/image" Target="../media/image17.png"/><Relationship Id="rId206" Type="http://schemas.openxmlformats.org/officeDocument/2006/relationships/image" Target="../media/image18.png"/><Relationship Id="rId207" Type="http://schemas.openxmlformats.org/officeDocument/2006/relationships/image" Target="../media/image24.png"/><Relationship Id="rId2010" Type="http://schemas.openxmlformats.org/officeDocument/2006/relationships/image" Target="../media/image19.png"/><Relationship Id="rId2011" Type="http://schemas.openxmlformats.org/officeDocument/2006/relationships/image" Target="../media/image4.png"/><Relationship Id="rId2015" Type="http://schemas.openxmlformats.org/officeDocument/2006/relationships/image" Target="../media/image1.png"/><Relationship Id="rId2019" Type="http://schemas.openxmlformats.org/officeDocument/2006/relationships/image" Target="../media/image1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1" Type="http://schemas.openxmlformats.org/officeDocument/2006/relationships/image" Target="../media/image2.jpeg"/><Relationship Id="rId302" Type="http://schemas.openxmlformats.org/officeDocument/2006/relationships/image" Target="../media/image7.png"/><Relationship Id="rId303" Type="http://schemas.openxmlformats.org/officeDocument/2006/relationships/image" Target="../media/image20.png"/><Relationship Id="rId304" Type="http://schemas.openxmlformats.org/officeDocument/2006/relationships/image" Target="../media/image21.png"/><Relationship Id="rId305" Type="http://schemas.openxmlformats.org/officeDocument/2006/relationships/image" Target="../media/image22.png"/><Relationship Id="rId308" Type="http://schemas.openxmlformats.org/officeDocument/2006/relationships/image" Target="../media/image19.png"/><Relationship Id="rId309" Type="http://schemas.openxmlformats.org/officeDocument/2006/relationships/image" Target="../media/image4.png"/><Relationship Id="rId3010" Type="http://schemas.openxmlformats.org/officeDocument/2006/relationships/image" Target="../media/image5.png"/><Relationship Id="rId3011" Type="http://schemas.openxmlformats.org/officeDocument/2006/relationships/image" Target="../media/image6.png"/><Relationship Id="rId3015" Type="http://schemas.openxmlformats.org/officeDocument/2006/relationships/image" Target="../media/image1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2.jpeg"/><Relationship Id="rId402" Type="http://schemas.openxmlformats.org/officeDocument/2006/relationships/image" Target="../media/image7.png"/><Relationship Id="rId403" Type="http://schemas.openxmlformats.org/officeDocument/2006/relationships/image" Target="../media/image25.png"/><Relationship Id="rId404" Type="http://schemas.openxmlformats.org/officeDocument/2006/relationships/image" Target="../media/image26.png"/><Relationship Id="rId406" Type="http://schemas.openxmlformats.org/officeDocument/2006/relationships/image" Target="../media/image19.png"/><Relationship Id="rId407" Type="http://schemas.openxmlformats.org/officeDocument/2006/relationships/image" Target="../media/image4.png"/><Relationship Id="rId408" Type="http://schemas.openxmlformats.org/officeDocument/2006/relationships/image" Target="../media/image11.png"/><Relationship Id="rId409" Type="http://schemas.openxmlformats.org/officeDocument/2006/relationships/image" Target="../media/image12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1" Type="http://schemas.openxmlformats.org/officeDocument/2006/relationships/image" Target="../media/image2.jpeg"/><Relationship Id="rId502" Type="http://schemas.openxmlformats.org/officeDocument/2006/relationships/image" Target="../media/image7.png"/><Relationship Id="rId503" Type="http://schemas.openxmlformats.org/officeDocument/2006/relationships/image" Target="../media/image27.png"/><Relationship Id="rId504" Type="http://schemas.openxmlformats.org/officeDocument/2006/relationships/image" Target="../media/image28.png"/><Relationship Id="rId506" Type="http://schemas.openxmlformats.org/officeDocument/2006/relationships/image" Target="../media/image19.png"/><Relationship Id="rId507" Type="http://schemas.openxmlformats.org/officeDocument/2006/relationships/image" Target="../media/image4.png"/><Relationship Id="rId5011" Type="http://schemas.openxmlformats.org/officeDocument/2006/relationships/image" Target="../media/image1.png"/><Relationship Id="rId5013" Type="http://schemas.openxmlformats.org/officeDocument/2006/relationships/image" Target="../media/image13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2.jpeg"/><Relationship Id="rId602" Type="http://schemas.openxmlformats.org/officeDocument/2006/relationships/image" Target="../media/image7.png"/><Relationship Id="rId603" Type="http://schemas.openxmlformats.org/officeDocument/2006/relationships/image" Target="../media/image29.png"/><Relationship Id="rId604" Type="http://schemas.openxmlformats.org/officeDocument/2006/relationships/image" Target="../media/image30.png"/><Relationship Id="rId605" Type="http://schemas.openxmlformats.org/officeDocument/2006/relationships/image" Target="../media/image31.png"/><Relationship Id="rId608" Type="http://schemas.openxmlformats.org/officeDocument/2006/relationships/image" Target="../media/image19.png"/><Relationship Id="rId609" Type="http://schemas.openxmlformats.org/officeDocument/2006/relationships/image" Target="../media/image4.png"/><Relationship Id="rId6010" Type="http://schemas.openxmlformats.org/officeDocument/2006/relationships/image" Target="../media/image32.png"/><Relationship Id="rId6011" Type="http://schemas.openxmlformats.org/officeDocument/2006/relationships/image" Target="../media/image33.png"/><Relationship Id="rId6015" Type="http://schemas.openxmlformats.org/officeDocument/2006/relationships/image" Target="../media/image1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1" Type="http://schemas.openxmlformats.org/officeDocument/2006/relationships/image" Target="../media/image2.jpeg"/><Relationship Id="rId702" Type="http://schemas.openxmlformats.org/officeDocument/2006/relationships/image" Target="../media/image7.png"/><Relationship Id="rId703" Type="http://schemas.openxmlformats.org/officeDocument/2006/relationships/image" Target="../media/image15.png"/><Relationship Id="rId704" Type="http://schemas.openxmlformats.org/officeDocument/2006/relationships/image" Target="../media/image28.png"/><Relationship Id="rId707" Type="http://schemas.openxmlformats.org/officeDocument/2006/relationships/image" Target="../media/image19.png"/><Relationship Id="rId708" Type="http://schemas.openxmlformats.org/officeDocument/2006/relationships/image" Target="../media/image4.png"/><Relationship Id="rId7012" Type="http://schemas.openxmlformats.org/officeDocument/2006/relationships/image" Target="../media/image1.png"/><Relationship Id="rId7013" Type="http://schemas.openxmlformats.org/officeDocument/2006/relationships/image" Target="../media/image23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1" Type="http://schemas.openxmlformats.org/officeDocument/2006/relationships/image" Target="../media/image2.jpeg"/><Relationship Id="rId802" Type="http://schemas.openxmlformats.org/officeDocument/2006/relationships/image" Target="../media/image7.png"/><Relationship Id="rId803" Type="http://schemas.openxmlformats.org/officeDocument/2006/relationships/image" Target="../media/image34.png"/><Relationship Id="rId804" Type="http://schemas.openxmlformats.org/officeDocument/2006/relationships/image" Target="../media/image35.png"/><Relationship Id="rId807" Type="http://schemas.openxmlformats.org/officeDocument/2006/relationships/image" Target="../media/image19.png"/><Relationship Id="rId808" Type="http://schemas.openxmlformats.org/officeDocument/2006/relationships/image" Target="../media/image4.png"/><Relationship Id="rId809" Type="http://schemas.openxmlformats.org/officeDocument/2006/relationships/image" Target="../media/image3.png"/><Relationship Id="rId8013" Type="http://schemas.openxmlformats.org/officeDocument/2006/relationships/image" Target="../media/image1.png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901" Type="http://schemas.openxmlformats.org/officeDocument/2006/relationships/image" Target="../media/image2.jpeg"/><Relationship Id="rId902" Type="http://schemas.openxmlformats.org/officeDocument/2006/relationships/image" Target="../media/image7.png"/><Relationship Id="rId903" Type="http://schemas.openxmlformats.org/officeDocument/2006/relationships/image" Target="../media/image8.png"/><Relationship Id="rId906" Type="http://schemas.openxmlformats.org/officeDocument/2006/relationships/image" Target="../media/image9.png"/><Relationship Id="rId907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102">
                </a:blip>
          <a:srcRect/>
          <a:stretch>
            <a:fillRect/>
          </a:stretch>
        </p:blipFill>
        <p:spPr>
          <a:xfrm rot="0" flipV="0" flipH="0">
            <a:off x="0" y="0"/>
            <a:ext cx="24383997" cy="13716001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103">
                </a:blip>
          <a:srcRect/>
          <a:stretch>
            <a:fillRect/>
          </a:stretch>
        </p:blipFill>
        <p:spPr>
          <a:xfrm rot="0" flipV="0" flipH="0">
            <a:off x="2289183" y="4817279"/>
            <a:ext cx="515458" cy="2775050"/>
          </a:xfrm>
          <a:prstGeom prst="rect">
            <a:avLst/>
          </a:prstGeom>
        </p:spPr>
      </p:pic>
      <p:sp>
        <p:nvSpPr>
          <p:cNvPr id="104" name="Object 104"/>
          <p:cNvSpPr txBox="1"/>
          <p:nvPr/>
        </p:nvSpPr>
        <p:spPr>
          <a:xfrm>
            <a:off x="3657062" y="4741079"/>
            <a:ext cx="18145790" cy="1778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14000" i="0" b="0" dirty="0" smtClean="0" lang="zh-CN">
                <a:solidFill>
                  <a:srgbClr val="3D50FC"/>
                </a:solidFill>
                <a:latin typeface="OPPOSans-H"/>
                <a:ea typeface="OPPOSans-H"/>
              </a:rPr>
              <a:t>APP运营复盘报告</a:t>
            </a:r>
            <a:endParaRPr lang="zh-CN" altLang="en-US"/>
          </a:p>
        </p:txBody>
      </p:sp>
      <p:sp>
        <p:nvSpPr>
          <p:cNvPr id="105" name="Object 105"/>
          <p:cNvSpPr txBox="1"/>
          <p:nvPr/>
        </p:nvSpPr>
        <p:spPr>
          <a:xfrm>
            <a:off x="3657062" y="6919230"/>
            <a:ext cx="14823324" cy="584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4500" i="0" b="0" dirty="0" smtClean="0" lang="zh-CN">
                <a:solidFill>
                  <a:srgbClr val="3D50FC"/>
                </a:solidFill>
                <a:latin typeface="OPPOSans-M"/>
                <a:ea typeface="OPPOSans-M"/>
              </a:rPr>
              <a:t>APP's Operation Weekly Review Report</a:t>
            </a:r>
            <a:endParaRPr lang="zh-CN" altLang="en-US"/>
          </a:p>
        </p:txBody>
      </p:sp>
      <p:pic>
        <p:nvPicPr>
          <p:cNvPr id="106" name="image 106"/>
          <p:cNvPicPr>
            <a:picLocks noChangeAspect="1"/>
          </p:cNvPicPr>
          <p:nvPr/>
        </p:nvPicPr>
        <p:blipFill>
          <a:blip r:embed="rId106">
                </a:blip>
          <a:srcRect/>
          <a:stretch>
            <a:fillRect/>
          </a:stretch>
        </p:blipFill>
        <p:spPr>
          <a:xfrm rot="0" flipV="0" flipH="0">
            <a:off x="3635604" y="9825892"/>
            <a:ext cx="4622800" cy="949730"/>
          </a:xfrm>
          <a:prstGeom prst="rect">
            <a:avLst/>
          </a:prstGeom>
        </p:spPr>
      </p:pic>
      <p:sp>
        <p:nvSpPr>
          <p:cNvPr id="107" name="Object 107"/>
          <p:cNvSpPr txBox="1"/>
          <p:nvPr/>
        </p:nvSpPr>
        <p:spPr>
          <a:xfrm>
            <a:off x="3292704" y="9888007"/>
            <a:ext cx="5308600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36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汇报人：高小定</a:t>
            </a:r>
            <a:endParaRPr lang="zh-CN" altLang="en-US"/>
          </a:p>
        </p:txBody>
      </p:sp>
      <p:sp>
        <p:nvSpPr>
          <p:cNvPr id="108" name="Object 108"/>
          <p:cNvSpPr txBox="1"/>
          <p:nvPr/>
        </p:nvSpPr>
        <p:spPr>
          <a:xfrm>
            <a:off x="3657062" y="2864177"/>
            <a:ext cx="7099384" cy="584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4500" i="0" b="0" dirty="0" smtClean="0" lang="zh-CN">
                <a:solidFill>
                  <a:srgbClr val="3F52FC"/>
                </a:solidFill>
                <a:latin typeface="OPPOSans-M"/>
                <a:ea typeface="OPPOSans-M"/>
              </a:rPr>
              <a:t>2020.07.20 – 07.24</a:t>
            </a:r>
            <a:endParaRPr lang="zh-CN" altLang="en-US"/>
          </a:p>
        </p:txBody>
      </p:sp>
      <p:pic>
        <p:nvPicPr>
          <p:cNvPr id="109" name="image 109"/>
          <p:cNvPicPr>
            <a:picLocks noChangeAspect="1"/>
          </p:cNvPicPr>
          <p:nvPr/>
        </p:nvPicPr>
        <p:blipFill>
          <a:blip r:embed="rId109">
                </a:blip>
          <a:srcRect/>
          <a:stretch>
            <a:fillRect/>
          </a:stretch>
        </p:blipFill>
        <p:spPr>
          <a:xfrm rot="0" flipV="0" flipH="0">
            <a:off x="21541085" y="10302974"/>
            <a:ext cx="523240" cy="4676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202">
                </a:blip>
          <a:srcRect/>
          <a:stretch>
            <a:fillRect/>
          </a:stretch>
        </p:blipFill>
        <p:spPr>
          <a:xfrm rot="0" flipV="0" flipH="0">
            <a:off x="0" y="0"/>
            <a:ext cx="24383997" cy="13716001"/>
          </a:xfrm>
          <a:prstGeom prst="rect">
            <a:avLst/>
          </a:prstGeom>
        </p:spPr>
      </p:pic>
      <p:pic>
        <p:nvPicPr>
          <p:cNvPr id="203" name="image 203"/>
          <p:cNvPicPr>
            <a:picLocks noChangeAspect="1"/>
          </p:cNvPicPr>
          <p:nvPr/>
        </p:nvPicPr>
        <p:blipFill>
          <a:blip r:embed="rId203">
            <a:alphaModFix amt="60000"/>
          </a:blip>
          <a:srcRect/>
          <a:stretch>
            <a:fillRect/>
          </a:stretch>
        </p:blipFill>
        <p:spPr>
          <a:xfrm rot="0" flipV="0" flipH="0">
            <a:off x="2794000" y="3416300"/>
            <a:ext cx="10083800" cy="7391400"/>
          </a:xfrm>
          <a:prstGeom prst="rect">
            <a:avLst/>
          </a:prstGeom>
        </p:spPr>
      </p:pic>
      <p:pic>
        <p:nvPicPr>
          <p:cNvPr id="204" name="image 204"/>
          <p:cNvPicPr>
            <a:picLocks noChangeAspect="1"/>
          </p:cNvPicPr>
          <p:nvPr/>
        </p:nvPicPr>
        <p:blipFill>
          <a:blip r:embed="rId204">
            <a:alphaModFix amt="60000"/>
          </a:blip>
          <a:srcRect/>
          <a:stretch>
            <a:fillRect/>
          </a:stretch>
        </p:blipFill>
        <p:spPr>
          <a:xfrm rot="0" flipV="0" flipH="0">
            <a:off x="14211300" y="3416300"/>
            <a:ext cx="7391400" cy="3263900"/>
          </a:xfrm>
          <a:prstGeom prst="rect">
            <a:avLst/>
          </a:prstGeom>
        </p:spPr>
      </p:pic>
      <p:pic>
        <p:nvPicPr>
          <p:cNvPr id="205" name="image 205"/>
          <p:cNvPicPr>
            <a:picLocks noChangeAspect="1"/>
          </p:cNvPicPr>
          <p:nvPr/>
        </p:nvPicPr>
        <p:blipFill>
          <a:blip r:embed="rId205">
            <a:alphaModFix amt="60000"/>
          </a:blip>
          <a:srcRect/>
          <a:stretch>
            <a:fillRect/>
          </a:stretch>
        </p:blipFill>
        <p:spPr>
          <a:xfrm rot="0" flipV="0" flipH="0">
            <a:off x="14211300" y="7543800"/>
            <a:ext cx="7391400" cy="3263900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206">
                </a:blip>
          <a:srcRect/>
          <a:stretch>
            <a:fillRect/>
          </a:stretch>
        </p:blipFill>
        <p:spPr>
          <a:xfrm rot="0" flipV="0" flipH="0">
            <a:off x="20624800" y="12331700"/>
            <a:ext cx="952500" cy="279400"/>
          </a:xfrm>
          <a:prstGeom prst="rect">
            <a:avLst/>
          </a:prstGeom>
        </p:spPr>
      </p:pic>
      <p:pic>
        <p:nvPicPr>
          <p:cNvPr id="207" name="image 207"/>
          <p:cNvPicPr>
            <a:picLocks noChangeAspect="1"/>
          </p:cNvPicPr>
          <p:nvPr/>
        </p:nvPicPr>
        <p:blipFill>
          <a:blip r:embed="rId207">
                </a:blip>
          <a:srcRect/>
          <a:stretch>
            <a:fillRect/>
          </a:stretch>
        </p:blipFill>
        <p:spPr>
          <a:xfrm rot="0" flipV="0" flipH="0">
            <a:off x="2487083" y="3573447"/>
            <a:ext cx="10646833" cy="7097854"/>
          </a:xfrm>
          <a:prstGeom prst="rect">
            <a:avLst/>
          </a:prstGeom>
        </p:spPr>
      </p:pic>
      <p:sp>
        <p:nvSpPr>
          <p:cNvPr id="208" name="Object 208"/>
          <p:cNvSpPr txBox="1"/>
          <p:nvPr/>
        </p:nvSpPr>
        <p:spPr>
          <a:xfrm>
            <a:off x="2707089" y="1041400"/>
            <a:ext cx="12052128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3D50FC"/>
                </a:solidFill>
                <a:latin typeface="OPPOSans-B"/>
                <a:ea typeface="OPPOSans-B"/>
              </a:rPr>
              <a:t>APP 及账号新增情况</a:t>
            </a:r>
            <a:endParaRPr lang="zh-CN" altLang="en-US"/>
          </a:p>
        </p:txBody>
      </p:sp>
      <p:grpSp>
        <p:nvGrpSpPr>
          <p:cNvPr id="209" name="组合 209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2010" name="image 2010"/>
            <p:cNvPicPr>
              <a:picLocks noChangeAspect="1"/>
            </p:cNvPicPr>
            <p:nvPr/>
          </p:nvPicPr>
          <p:blipFill>
            <a:blip r:embed="rId2010">
                </a:blip>
            <a:srcRect/>
            <a:stretch>
              <a:fillRect/>
            </a:stretch>
          </p:blipFill>
          <p:spPr>
            <a:xfrm rot="0" flipV="0" flipH="0"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2011" name="image 2011"/>
            <p:cNvPicPr>
              <a:picLocks noChangeAspect="1"/>
            </p:cNvPicPr>
            <p:nvPr/>
          </p:nvPicPr>
          <p:blipFill>
            <a:blip r:embed="rId2011">
                </a:blip>
            <a:srcRect/>
            <a:stretch>
              <a:fillRect/>
            </a:stretch>
          </p:blipFill>
          <p:spPr>
            <a:xfrm rot="0" flipV="0" flipH="0">
              <a:off x="1879600" y="1828800"/>
              <a:ext cx="508000" cy="266700"/>
            </a:xfrm>
            <a:prstGeom prst="rect">
              <a:avLst/>
            </a:prstGeom>
          </p:spPr>
        </p:pic>
      </p:grpSp>
      <p:grpSp>
        <p:nvGrpSpPr>
          <p:cNvPr id="2012" name="组合 2012"/>
          <p:cNvGrpSpPr/>
          <p:nvPr/>
        </p:nvGrpSpPr>
        <p:grpSpPr>
          <a:xfrm>
            <a:off x="14873748" y="3968750"/>
            <a:ext cx="6392398" cy="927100"/>
            <a:chOff x="14873748" y="3968750"/>
            <a:chExt cx="6392398" cy="927100"/>
          </a:xfrm>
        </p:grpSpPr>
        <p:sp>
          <p:nvSpPr>
            <p:cNvPr id="2013" name="Object 2013"/>
            <p:cNvSpPr txBox="1"/>
            <p:nvPr/>
          </p:nvSpPr>
          <p:spPr>
            <a:xfrm>
              <a:off x="15045151" y="3892550"/>
              <a:ext cx="6373394" cy="927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500" i="0" b="1" dirty="0" smtClean="0" lang="zh-CN">
                  <a:solidFill>
                    <a:srgbClr val="3C4EEF"/>
                  </a:solidFill>
                  <a:latin typeface="OPPOSans-B"/>
                  <a:ea typeface="OPPOSans-B"/>
                </a:rPr>
                <a:t>下载和注册都在增加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r>
                <a:rPr sz="2500" i="0" b="0" dirty="0" smtClean="0" lang="zh-CN">
                  <a:solidFill>
                    <a:srgbClr val="3C4EEF"/>
                  </a:solidFill>
                  <a:latin typeface="OPPOSans-R"/>
                  <a:ea typeface="OPPOSans-R"/>
                </a:rPr>
                <a:t>总的看来，APP下载量和账号量都在增加。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/>
            </a:p>
          </p:txBody>
        </p:sp>
        <p:pic>
          <p:nvPicPr>
            <p:cNvPr id="2015" name="image 2015"/>
            <p:cNvPicPr>
              <a:picLocks noChangeAspect="1"/>
            </p:cNvPicPr>
            <p:nvPr/>
          </p:nvPicPr>
          <p:blipFill>
            <a:blip r:embed="rId2015">
                </a:blip>
            <a:srcRect/>
            <a:stretch>
              <a:fillRect/>
            </a:stretch>
          </p:blipFill>
          <p:spPr>
            <a:xfrm rot="0" flipV="0" flipH="0">
              <a:off x="14873748" y="4113931"/>
              <a:ext cx="154582" cy="154582"/>
            </a:xfrm>
            <a:prstGeom prst="rect">
              <a:avLst/>
            </a:prstGeom>
          </p:spPr>
        </p:pic>
      </p:grpSp>
      <p:grpSp>
        <p:nvGrpSpPr>
          <p:cNvPr id="2016" name="组合 2016"/>
          <p:cNvGrpSpPr/>
          <p:nvPr/>
        </p:nvGrpSpPr>
        <p:grpSpPr>
          <a:xfrm>
            <a:off x="14880146" y="8083550"/>
            <a:ext cx="6104506" cy="1397000"/>
            <a:chOff x="14880146" y="8083550"/>
            <a:chExt cx="6104506" cy="1397000"/>
          </a:xfrm>
        </p:grpSpPr>
        <p:sp>
          <p:nvSpPr>
            <p:cNvPr id="2017" name="Object 2017"/>
            <p:cNvSpPr txBox="1"/>
            <p:nvPr/>
          </p:nvSpPr>
          <p:spPr>
            <a:xfrm>
              <a:off x="15038850" y="8007350"/>
              <a:ext cx="6098202" cy="1397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500" i="0" b="1" dirty="0" smtClean="0" lang="zh-CN">
                  <a:solidFill>
                    <a:srgbClr val="3C4EEF"/>
                  </a:solidFill>
                  <a:latin typeface="OPPOSans-B"/>
                  <a:ea typeface="OPPOSans-B"/>
                </a:rPr>
                <a:t>注册比下载少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r>
                <a:rPr sz="2500" i="0" b="0" dirty="0" smtClean="0" lang="zh-CN">
                  <a:solidFill>
                    <a:srgbClr val="3C4EEF"/>
                  </a:solidFill>
                  <a:latin typeface="OPPOSans-R"/>
                  <a:ea typeface="OPPOSans-R"/>
                </a:rPr>
                <a:t>账号新增量比APP下载量要少，由此看出有用户只下载了没有注册。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/>
            </a:p>
          </p:txBody>
        </p:sp>
        <p:pic>
          <p:nvPicPr>
            <p:cNvPr id="2019" name="image 2019"/>
            <p:cNvPicPr>
              <a:picLocks noChangeAspect="1"/>
            </p:cNvPicPr>
            <p:nvPr/>
          </p:nvPicPr>
          <p:blipFill>
            <a:blip r:embed="rId2019">
                </a:blip>
            <a:srcRect/>
            <a:stretch>
              <a:fillRect/>
            </a:stretch>
          </p:blipFill>
          <p:spPr>
            <a:xfrm rot="0" flipV="0" flipH="0">
              <a:off x="14880146" y="8254131"/>
              <a:ext cx="154582" cy="1545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3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02">
                </a:blip>
          <a:srcRect/>
          <a:stretch>
            <a:fillRect/>
          </a:stretch>
        </p:blipFill>
        <p:spPr>
          <a:xfrm rot="0" flipV="0" flipH="0">
            <a:off x="0" y="0"/>
            <a:ext cx="24383997" cy="13716001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303">
            <a:alphaModFix amt="60000"/>
          </a:blip>
          <a:srcRect/>
          <a:stretch>
            <a:fillRect/>
          </a:stretch>
        </p:blipFill>
        <p:spPr>
          <a:xfrm rot="0" flipV="0" flipH="0">
            <a:off x="2808700" y="2959100"/>
            <a:ext cx="9637293" cy="6451600"/>
          </a:xfrm>
          <a:prstGeom prst="rect">
            <a:avLst/>
          </a:prstGeom>
        </p:spPr>
      </p:pic>
      <p:pic>
        <p:nvPicPr>
          <p:cNvPr id="304" name="image 304"/>
          <p:cNvPicPr>
            <a:picLocks noChangeAspect="1"/>
          </p:cNvPicPr>
          <p:nvPr/>
        </p:nvPicPr>
        <p:blipFill>
          <a:blip r:embed="rId304">
            <a:alphaModFix amt="60000"/>
          </a:blip>
          <a:srcRect/>
          <a:stretch>
            <a:fillRect/>
          </a:stretch>
        </p:blipFill>
        <p:spPr>
          <a:xfrm rot="0" flipV="0" flipH="0">
            <a:off x="3721093" y="10276840"/>
            <a:ext cx="16967212" cy="1864360"/>
          </a:xfrm>
          <a:prstGeom prst="rect">
            <a:avLst/>
          </a:prstGeom>
        </p:spPr>
      </p:pic>
      <p:pic>
        <p:nvPicPr>
          <p:cNvPr id="305" name="image 305"/>
          <p:cNvPicPr>
            <a:picLocks noChangeAspect="1"/>
          </p:cNvPicPr>
          <p:nvPr/>
        </p:nvPicPr>
        <p:blipFill>
          <a:blip r:embed="rId305">
            <a:alphaModFix amt="60000"/>
          </a:blip>
          <a:srcRect/>
          <a:stretch>
            <a:fillRect/>
          </a:stretch>
        </p:blipFill>
        <p:spPr>
          <a:xfrm rot="0" flipV="0" flipH="0">
            <a:off x="13791184" y="2959094"/>
            <a:ext cx="6897116" cy="6451600"/>
          </a:xfrm>
          <a:prstGeom prst="rect">
            <a:avLst/>
          </a:prstGeom>
        </p:spPr>
      </p:pic>
      <p:sp>
        <p:nvSpPr>
          <p:cNvPr id="306" name="Object 306"/>
          <p:cNvSpPr txBox="1"/>
          <p:nvPr/>
        </p:nvSpPr>
        <p:spPr>
          <a:xfrm>
            <a:off x="2707089" y="1041400"/>
            <a:ext cx="9891300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3D50FC"/>
                </a:solidFill>
                <a:latin typeface="OPPOSans-B"/>
                <a:ea typeface="OPPOSans-B"/>
              </a:rPr>
              <a:t>APP 用户活跃规模</a:t>
            </a:r>
            <a:endParaRPr lang="zh-CN" altLang="en-US"/>
          </a:p>
        </p:txBody>
      </p:sp>
      <p:grpSp>
        <p:nvGrpSpPr>
          <p:cNvPr id="307" name="组合 307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308" name="image 308"/>
            <p:cNvPicPr>
              <a:picLocks noChangeAspect="1"/>
            </p:cNvPicPr>
            <p:nvPr/>
          </p:nvPicPr>
          <p:blipFill>
            <a:blip r:embed="rId308">
                </a:blip>
            <a:srcRect/>
            <a:stretch>
              <a:fillRect/>
            </a:stretch>
          </p:blipFill>
          <p:spPr>
            <a:xfrm rot="0" flipV="0" flipH="0"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309" name="image 309"/>
            <p:cNvPicPr>
              <a:picLocks noChangeAspect="1"/>
            </p:cNvPicPr>
            <p:nvPr/>
          </p:nvPicPr>
          <p:blipFill>
            <a:blip r:embed="rId309">
                </a:blip>
            <a:srcRect/>
            <a:stretch>
              <a:fillRect/>
            </a:stretch>
          </p:blipFill>
          <p:spPr>
            <a:xfrm rot="0" flipV="0" flipH="0">
              <a:off x="1879600" y="1828800"/>
              <a:ext cx="508000" cy="266700"/>
            </a:xfrm>
            <a:prstGeom prst="rect">
              <a:avLst/>
            </a:prstGeom>
          </p:spPr>
        </p:pic>
      </p:grpSp>
      <p:pic>
        <p:nvPicPr>
          <p:cNvPr id="3010" name="image 3010"/>
          <p:cNvPicPr>
            <a:picLocks noChangeAspect="1"/>
          </p:cNvPicPr>
          <p:nvPr/>
        </p:nvPicPr>
        <p:blipFill>
          <a:blip r:embed="rId3010">
                </a:blip>
          <a:srcRect/>
          <a:stretch>
            <a:fillRect/>
          </a:stretch>
        </p:blipFill>
        <p:spPr>
          <a:xfrm rot="0" flipV="0" flipH="0">
            <a:off x="3340018" y="3301993"/>
            <a:ext cx="9357304" cy="5969001"/>
          </a:xfrm>
          <a:prstGeom prst="rect">
            <a:avLst/>
          </a:prstGeom>
        </p:spPr>
      </p:pic>
      <p:pic>
        <p:nvPicPr>
          <p:cNvPr id="3011" name="image 3011"/>
          <p:cNvPicPr>
            <a:picLocks noChangeAspect="1"/>
          </p:cNvPicPr>
          <p:nvPr/>
        </p:nvPicPr>
        <p:blipFill>
          <a:blip r:embed="rId3011">
                </a:blip>
          <a:srcRect/>
          <a:stretch>
            <a:fillRect/>
          </a:stretch>
        </p:blipFill>
        <p:spPr>
          <a:xfrm rot="0" flipV="0" flipH="0">
            <a:off x="14470859" y="3301994"/>
            <a:ext cx="5537765" cy="6108701"/>
          </a:xfrm>
          <a:prstGeom prst="rect">
            <a:avLst/>
          </a:prstGeom>
        </p:spPr>
      </p:pic>
      <p:grpSp>
        <p:nvGrpSpPr>
          <p:cNvPr id="3012" name="组合 3012"/>
          <p:cNvGrpSpPr/>
          <p:nvPr/>
        </p:nvGrpSpPr>
        <p:grpSpPr>
          <a:xfrm>
            <a:off x="4384621" y="10689744"/>
            <a:ext cx="13594976" cy="927100"/>
            <a:chOff x="4384621" y="10689744"/>
            <a:chExt cx="13594976" cy="927100"/>
          </a:xfrm>
        </p:grpSpPr>
        <p:sp>
          <p:nvSpPr>
            <p:cNvPr id="3013" name="Object 3013"/>
            <p:cNvSpPr txBox="1"/>
            <p:nvPr/>
          </p:nvSpPr>
          <p:spPr>
            <a:xfrm>
              <a:off x="4556024" y="10613544"/>
              <a:ext cx="13575972" cy="927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500" i="0" b="1" dirty="0" smtClean="0" lang="zh-CN">
                  <a:solidFill>
                    <a:srgbClr val="3C4EEF"/>
                  </a:solidFill>
                  <a:latin typeface="OPPOSans-B"/>
                  <a:ea typeface="OPPOSans-B"/>
                </a:rPr>
                <a:t>用户活跃比例较高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r>
                <a:rPr sz="2500" i="0" b="0" dirty="0" smtClean="0" lang="zh-CN">
                  <a:solidFill>
                    <a:srgbClr val="3C4EEF"/>
                  </a:solidFill>
                  <a:latin typeface="OPPOSans-R"/>
                  <a:ea typeface="OPPOSans-R"/>
                </a:rPr>
                <a:t>这一周 APP 中用户活跃性较好，日均活跃人数较多，活跃比例也较高。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/>
            </a:p>
          </p:txBody>
        </p:sp>
        <p:pic>
          <p:nvPicPr>
            <p:cNvPr id="3015" name="image 3015"/>
            <p:cNvPicPr>
              <a:picLocks noChangeAspect="1"/>
            </p:cNvPicPr>
            <p:nvPr/>
          </p:nvPicPr>
          <p:blipFill>
            <a:blip r:embed="rId3015">
                </a:blip>
            <a:srcRect/>
            <a:stretch>
              <a:fillRect/>
            </a:stretch>
          </p:blipFill>
          <p:spPr>
            <a:xfrm rot="0" flipV="0" flipH="0">
              <a:off x="4384621" y="10834925"/>
              <a:ext cx="154582" cy="1545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402" name="image 402"/>
          <p:cNvPicPr>
            <a:picLocks noChangeAspect="1"/>
          </p:cNvPicPr>
          <p:nvPr/>
        </p:nvPicPr>
        <p:blipFill>
          <a:blip r:embed="rId402">
                </a:blip>
          <a:srcRect/>
          <a:stretch>
            <a:fillRect/>
          </a:stretch>
        </p:blipFill>
        <p:spPr>
          <a:xfrm rot="0" flipV="0" flipH="0">
            <a:off x="0" y="0"/>
            <a:ext cx="24383997" cy="13716001"/>
          </a:xfrm>
          <a:prstGeom prst="rect">
            <a:avLst/>
          </a:prstGeom>
        </p:spPr>
      </p:pic>
      <p:pic>
        <p:nvPicPr>
          <p:cNvPr id="403" name="image 403"/>
          <p:cNvPicPr>
            <a:picLocks noChangeAspect="1"/>
          </p:cNvPicPr>
          <p:nvPr/>
        </p:nvPicPr>
        <p:blipFill>
          <a:blip r:embed="rId403">
            <a:alphaModFix amt="60000"/>
          </a:blip>
          <a:srcRect/>
          <a:stretch>
            <a:fillRect/>
          </a:stretch>
        </p:blipFill>
        <p:spPr>
          <a:xfrm rot="0" flipV="0" flipH="0">
            <a:off x="2794002" y="3416259"/>
            <a:ext cx="8724900" cy="7823212"/>
          </a:xfrm>
          <a:prstGeom prst="rect">
            <a:avLst/>
          </a:prstGeom>
        </p:spPr>
      </p:pic>
      <p:pic>
        <p:nvPicPr>
          <p:cNvPr id="404" name="image 404"/>
          <p:cNvPicPr>
            <a:picLocks noChangeAspect="1"/>
          </p:cNvPicPr>
          <p:nvPr/>
        </p:nvPicPr>
        <p:blipFill>
          <a:blip r:embed="rId404">
            <a:alphaModFix amt="60000"/>
          </a:blip>
          <a:srcRect/>
          <a:stretch>
            <a:fillRect/>
          </a:stretch>
        </p:blipFill>
        <p:spPr>
          <a:xfrm rot="0" flipV="0" flipH="0">
            <a:off x="12864093" y="3416254"/>
            <a:ext cx="8725903" cy="7823212"/>
          </a:xfrm>
          <a:prstGeom prst="rect">
            <a:avLst/>
          </a:prstGeom>
        </p:spPr>
      </p:pic>
      <p:grpSp>
        <p:nvGrpSpPr>
          <p:cNvPr id="405" name="组合 405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406" name="image 406"/>
            <p:cNvPicPr>
              <a:picLocks noChangeAspect="1"/>
            </p:cNvPicPr>
            <p:nvPr/>
          </p:nvPicPr>
          <p:blipFill>
            <a:blip r:embed="rId406">
                </a:blip>
            <a:srcRect/>
            <a:stretch>
              <a:fillRect/>
            </a:stretch>
          </p:blipFill>
          <p:spPr>
            <a:xfrm rot="0" flipV="0" flipH="0"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407" name="image 407"/>
            <p:cNvPicPr>
              <a:picLocks noChangeAspect="1"/>
            </p:cNvPicPr>
            <p:nvPr/>
          </p:nvPicPr>
          <p:blipFill>
            <a:blip r:embed="rId407">
                </a:blip>
            <a:srcRect/>
            <a:stretch>
              <a:fillRect/>
            </a:stretch>
          </p:blipFill>
          <p:spPr>
            <a:xfrm rot="0" flipV="0" flipH="0">
              <a:off x="1879600" y="1828800"/>
              <a:ext cx="508000" cy="266700"/>
            </a:xfrm>
            <a:prstGeom prst="rect">
              <a:avLst/>
            </a:prstGeom>
          </p:spPr>
        </p:pic>
      </p:grpSp>
      <p:pic>
        <p:nvPicPr>
          <p:cNvPr id="408" name="image 408"/>
          <p:cNvPicPr>
            <a:picLocks noChangeAspect="1"/>
          </p:cNvPicPr>
          <p:nvPr/>
        </p:nvPicPr>
        <p:blipFill>
          <a:blip r:embed="rId408">
                </a:blip>
          <a:srcRect/>
          <a:stretch>
            <a:fillRect/>
          </a:stretch>
        </p:blipFill>
        <p:spPr>
          <a:xfrm rot="0" flipV="0" flipH="0">
            <a:off x="2781302" y="3753720"/>
            <a:ext cx="8512812" cy="7355117"/>
          </a:xfrm>
          <a:prstGeom prst="rect">
            <a:avLst/>
          </a:prstGeom>
        </p:spPr>
      </p:pic>
      <p:pic>
        <p:nvPicPr>
          <p:cNvPr id="409" name="image 409"/>
          <p:cNvPicPr>
            <a:picLocks noChangeAspect="1"/>
          </p:cNvPicPr>
          <p:nvPr/>
        </p:nvPicPr>
        <p:blipFill>
          <a:blip r:embed="rId409">
                </a:blip>
          <a:srcRect/>
          <a:stretch>
            <a:fillRect/>
          </a:stretch>
        </p:blipFill>
        <p:spPr>
          <a:xfrm rot="0" flipV="0" flipH="0">
            <a:off x="12864093" y="3753710"/>
            <a:ext cx="8725895" cy="7355132"/>
          </a:xfrm>
          <a:prstGeom prst="rect">
            <a:avLst/>
          </a:prstGeom>
        </p:spPr>
      </p:pic>
      <p:sp>
        <p:nvSpPr>
          <p:cNvPr id="4010" name="Object 4010"/>
          <p:cNvSpPr txBox="1"/>
          <p:nvPr/>
        </p:nvSpPr>
        <p:spPr>
          <a:xfrm>
            <a:off x="2707089" y="1041400"/>
            <a:ext cx="12502863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3D50FC"/>
                </a:solidFill>
                <a:latin typeface="OPPOSans-B"/>
                <a:ea typeface="OPPOSans-B"/>
              </a:rPr>
              <a:t>APP 用户活跃具体数据体现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5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502" name="image 502"/>
          <p:cNvPicPr>
            <a:picLocks noChangeAspect="1"/>
          </p:cNvPicPr>
          <p:nvPr/>
        </p:nvPicPr>
        <p:blipFill>
          <a:blip r:embed="rId502">
                </a:blip>
          <a:srcRect/>
          <a:stretch>
            <a:fillRect/>
          </a:stretch>
        </p:blipFill>
        <p:spPr>
          <a:xfrm rot="0" flipV="0" flipH="0">
            <a:off x="0" y="0"/>
            <a:ext cx="24383997" cy="13716001"/>
          </a:xfrm>
          <a:prstGeom prst="rect">
            <a:avLst/>
          </a:prstGeom>
        </p:spPr>
      </p:pic>
      <p:pic>
        <p:nvPicPr>
          <p:cNvPr id="503" name="image 503"/>
          <p:cNvPicPr>
            <a:picLocks noChangeAspect="1"/>
          </p:cNvPicPr>
          <p:nvPr/>
        </p:nvPicPr>
        <p:blipFill>
          <a:blip r:embed="rId503">
            <a:alphaModFix amt="60000"/>
          </a:blip>
          <a:srcRect/>
          <a:stretch>
            <a:fillRect/>
          </a:stretch>
        </p:blipFill>
        <p:spPr>
          <a:xfrm rot="0" flipV="0" flipH="0">
            <a:off x="3746336" y="2990850"/>
            <a:ext cx="8229600" cy="8229600"/>
          </a:xfrm>
          <a:prstGeom prst="rect">
            <a:avLst/>
          </a:prstGeom>
        </p:spPr>
      </p:pic>
      <p:pic>
        <p:nvPicPr>
          <p:cNvPr id="504" name="image 504"/>
          <p:cNvPicPr>
            <a:picLocks noChangeAspect="1"/>
          </p:cNvPicPr>
          <p:nvPr/>
        </p:nvPicPr>
        <p:blipFill>
          <a:blip r:embed="rId504">
            <a:alphaModFix amt="60000"/>
          </a:blip>
          <a:srcRect/>
          <a:stretch>
            <a:fillRect/>
          </a:stretch>
        </p:blipFill>
        <p:spPr>
          <a:xfrm rot="0" flipV="0" flipH="0">
            <a:off x="13785120" y="5701454"/>
            <a:ext cx="7391400" cy="3263900"/>
          </a:xfrm>
          <a:prstGeom prst="rect">
            <a:avLst/>
          </a:prstGeom>
        </p:spPr>
      </p:pic>
      <p:grpSp>
        <p:nvGrpSpPr>
          <p:cNvPr id="505" name="组合 505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506" name="image 506"/>
            <p:cNvPicPr>
              <a:picLocks noChangeAspect="1"/>
            </p:cNvPicPr>
            <p:nvPr/>
          </p:nvPicPr>
          <p:blipFill>
            <a:blip r:embed="rId506">
                </a:blip>
            <a:srcRect/>
            <a:stretch>
              <a:fillRect/>
            </a:stretch>
          </p:blipFill>
          <p:spPr>
            <a:xfrm rot="0" flipV="0" flipH="0"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507" name="image 507"/>
            <p:cNvPicPr>
              <a:picLocks noChangeAspect="1"/>
            </p:cNvPicPr>
            <p:nvPr/>
          </p:nvPicPr>
          <p:blipFill>
            <a:blip r:embed="rId507">
                </a:blip>
            <a:srcRect/>
            <a:stretch>
              <a:fillRect/>
            </a:stretch>
          </p:blipFill>
          <p:spPr>
            <a:xfrm rot="0" flipV="0" flipH="0">
              <a:off x="1879600" y="1828800"/>
              <a:ext cx="508000" cy="266700"/>
            </a:xfrm>
            <a:prstGeom prst="rect">
              <a:avLst/>
            </a:prstGeom>
          </p:spPr>
        </p:pic>
      </p:grpSp>
      <p:grpSp>
        <p:nvGrpSpPr>
          <p:cNvPr id="508" name="组合 508"/>
          <p:cNvGrpSpPr/>
          <p:nvPr/>
        </p:nvGrpSpPr>
        <p:grpSpPr>
          <a:xfrm>
            <a:off x="14447568" y="6279304"/>
            <a:ext cx="6392398" cy="1397000"/>
            <a:chOff x="14447568" y="6279304"/>
            <a:chExt cx="6392398" cy="1397000"/>
          </a:xfrm>
        </p:grpSpPr>
        <p:sp>
          <p:nvSpPr>
            <p:cNvPr id="509" name="Object 509"/>
            <p:cNvSpPr txBox="1"/>
            <p:nvPr/>
          </p:nvSpPr>
          <p:spPr>
            <a:xfrm>
              <a:off x="14618971" y="6203104"/>
              <a:ext cx="6373394" cy="1397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500" i="0" b="1" dirty="0" smtClean="0" lang="zh-CN">
                  <a:solidFill>
                    <a:srgbClr val="3C4EEF"/>
                  </a:solidFill>
                  <a:latin typeface="OPPOSans-B"/>
                  <a:ea typeface="OPPOSans-B"/>
                </a:rPr>
                <a:t>活跃用户与忠诚用户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r>
                <a:rPr sz="2500" i="0" b="0" dirty="0" smtClean="0" lang="zh-CN">
                  <a:solidFill>
                    <a:srgbClr val="3C4EEF"/>
                  </a:solidFill>
                  <a:latin typeface="OPPOSans-R"/>
                  <a:ea typeface="OPPOSans-R"/>
                </a:rPr>
                <a:t>活跃用户仅仅是否有使用产品，而忠诚用户更多的是在 APP 中产生了消费。。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/>
            </a:p>
          </p:txBody>
        </p:sp>
        <p:pic>
          <p:nvPicPr>
            <p:cNvPr id="5011" name="image 5011"/>
            <p:cNvPicPr>
              <a:picLocks noChangeAspect="1"/>
            </p:cNvPicPr>
            <p:nvPr/>
          </p:nvPicPr>
          <p:blipFill>
            <a:blip r:embed="rId5011">
                </a:blip>
            <a:srcRect/>
            <a:stretch>
              <a:fillRect/>
            </a:stretch>
          </p:blipFill>
          <p:spPr>
            <a:xfrm rot="0" flipV="0" flipH="0">
              <a:off x="14447568" y="6424485"/>
              <a:ext cx="154582" cy="154582"/>
            </a:xfrm>
            <a:prstGeom prst="rect">
              <a:avLst/>
            </a:prstGeom>
          </p:spPr>
        </p:pic>
      </p:grpSp>
      <p:sp>
        <p:nvSpPr>
          <p:cNvPr id="5012" name="Object 5012"/>
          <p:cNvSpPr txBox="1"/>
          <p:nvPr/>
        </p:nvSpPr>
        <p:spPr>
          <a:xfrm>
            <a:off x="2707089" y="1041400"/>
            <a:ext cx="13321843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3D50FC"/>
                </a:solidFill>
                <a:latin typeface="OPPOSans-B"/>
                <a:ea typeface="OPPOSans-B"/>
              </a:rPr>
              <a:t>APP 忠诚用户占总用户的比例</a:t>
            </a:r>
            <a:endParaRPr lang="zh-CN" altLang="en-US"/>
          </a:p>
        </p:txBody>
      </p:sp>
      <p:pic>
        <p:nvPicPr>
          <p:cNvPr id="5013" name="image 5013"/>
          <p:cNvPicPr>
            <a:picLocks noChangeAspect="1"/>
          </p:cNvPicPr>
          <p:nvPr/>
        </p:nvPicPr>
        <p:blipFill>
          <a:blip r:embed="rId5013">
                </a:blip>
          <a:srcRect/>
          <a:stretch>
            <a:fillRect/>
          </a:stretch>
        </p:blipFill>
        <p:spPr>
          <a:xfrm rot="0" flipV="0" flipH="0">
            <a:off x="3029679" y="2257022"/>
            <a:ext cx="9662912" cy="96972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6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602" name="image 602"/>
          <p:cNvPicPr>
            <a:picLocks noChangeAspect="1"/>
          </p:cNvPicPr>
          <p:nvPr/>
        </p:nvPicPr>
        <p:blipFill>
          <a:blip r:embed="rId602">
                </a:blip>
          <a:srcRect/>
          <a:stretch>
            <a:fillRect/>
          </a:stretch>
        </p:blipFill>
        <p:spPr>
          <a:xfrm rot="0" flipV="0" flipH="0">
            <a:off x="0" y="0"/>
            <a:ext cx="24383997" cy="13716001"/>
          </a:xfrm>
          <a:prstGeom prst="rect">
            <a:avLst/>
          </a:prstGeom>
        </p:spPr>
      </p:pic>
      <p:pic>
        <p:nvPicPr>
          <p:cNvPr id="603" name="image 603"/>
          <p:cNvPicPr>
            <a:picLocks noChangeAspect="1"/>
          </p:cNvPicPr>
          <p:nvPr/>
        </p:nvPicPr>
        <p:blipFill>
          <a:blip r:embed="rId603">
            <a:alphaModFix amt="60000"/>
          </a:blip>
          <a:srcRect/>
          <a:stretch>
            <a:fillRect/>
          </a:stretch>
        </p:blipFill>
        <p:spPr>
          <a:xfrm rot="0" flipV="0" flipH="0">
            <a:off x="2794000" y="2500350"/>
            <a:ext cx="9156738" cy="6923049"/>
          </a:xfrm>
          <a:prstGeom prst="rect">
            <a:avLst/>
          </a:prstGeom>
        </p:spPr>
      </p:pic>
      <p:pic>
        <p:nvPicPr>
          <p:cNvPr id="604" name="image 604"/>
          <p:cNvPicPr>
            <a:picLocks noChangeAspect="1"/>
          </p:cNvPicPr>
          <p:nvPr/>
        </p:nvPicPr>
        <p:blipFill>
          <a:blip r:embed="rId604">
            <a:alphaModFix amt="60000"/>
          </a:blip>
          <a:srcRect/>
          <a:stretch>
            <a:fillRect/>
          </a:stretch>
        </p:blipFill>
        <p:spPr>
          <a:xfrm rot="0" flipV="0" flipH="0">
            <a:off x="2794000" y="10289540"/>
            <a:ext cx="18796000" cy="1864360"/>
          </a:xfrm>
          <a:prstGeom prst="rect">
            <a:avLst/>
          </a:prstGeom>
        </p:spPr>
      </p:pic>
      <p:pic>
        <p:nvPicPr>
          <p:cNvPr id="605" name="image 605"/>
          <p:cNvPicPr>
            <a:picLocks noChangeAspect="1"/>
          </p:cNvPicPr>
          <p:nvPr/>
        </p:nvPicPr>
        <p:blipFill>
          <a:blip r:embed="rId605">
            <a:alphaModFix amt="60000"/>
          </a:blip>
          <a:srcRect/>
          <a:stretch>
            <a:fillRect/>
          </a:stretch>
        </p:blipFill>
        <p:spPr>
          <a:xfrm rot="0" flipV="0" flipH="0">
            <a:off x="12864090" y="2500353"/>
            <a:ext cx="8725916" cy="6923041"/>
          </a:xfrm>
          <a:prstGeom prst="rect">
            <a:avLst/>
          </a:prstGeom>
        </p:spPr>
      </p:pic>
      <p:sp>
        <p:nvSpPr>
          <p:cNvPr id="606" name="Object 606"/>
          <p:cNvSpPr txBox="1"/>
          <p:nvPr/>
        </p:nvSpPr>
        <p:spPr>
          <a:xfrm>
            <a:off x="2707089" y="1041400"/>
            <a:ext cx="11502799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3D50FC"/>
                </a:solidFill>
                <a:latin typeface="OPPOSans-B"/>
                <a:ea typeface="OPPOSans-B"/>
              </a:rPr>
              <a:t>APP 活动的具体情况</a:t>
            </a:r>
            <a:endParaRPr lang="zh-CN" altLang="en-US"/>
          </a:p>
        </p:txBody>
      </p:sp>
      <p:grpSp>
        <p:nvGrpSpPr>
          <p:cNvPr id="607" name="组合 607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608" name="image 608"/>
            <p:cNvPicPr>
              <a:picLocks noChangeAspect="1"/>
            </p:cNvPicPr>
            <p:nvPr/>
          </p:nvPicPr>
          <p:blipFill>
            <a:blip r:embed="rId608">
                </a:blip>
            <a:srcRect/>
            <a:stretch>
              <a:fillRect/>
            </a:stretch>
          </p:blipFill>
          <p:spPr>
            <a:xfrm rot="0" flipV="0" flipH="0"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609" name="image 609"/>
            <p:cNvPicPr>
              <a:picLocks noChangeAspect="1"/>
            </p:cNvPicPr>
            <p:nvPr/>
          </p:nvPicPr>
          <p:blipFill>
            <a:blip r:embed="rId609">
                </a:blip>
            <a:srcRect/>
            <a:stretch>
              <a:fillRect/>
            </a:stretch>
          </p:blipFill>
          <p:spPr>
            <a:xfrm rot="0" flipV="0" flipH="0">
              <a:off x="1879600" y="1828800"/>
              <a:ext cx="508000" cy="266700"/>
            </a:xfrm>
            <a:prstGeom prst="rect">
              <a:avLst/>
            </a:prstGeom>
          </p:spPr>
        </p:pic>
      </p:grpSp>
      <p:pic>
        <p:nvPicPr>
          <p:cNvPr id="6010" name="image 6010"/>
          <p:cNvPicPr>
            <a:picLocks noChangeAspect="1"/>
          </p:cNvPicPr>
          <p:nvPr/>
        </p:nvPicPr>
        <p:blipFill>
          <a:blip r:embed="rId6010">
                </a:blip>
          <a:srcRect/>
          <a:stretch>
            <a:fillRect/>
          </a:stretch>
        </p:blipFill>
        <p:spPr>
          <a:xfrm rot="0" flipV="0" flipH="0">
            <a:off x="2900043" y="2758460"/>
            <a:ext cx="9050695" cy="6507795"/>
          </a:xfrm>
          <a:prstGeom prst="rect">
            <a:avLst/>
          </a:prstGeom>
        </p:spPr>
      </p:pic>
      <p:pic>
        <p:nvPicPr>
          <p:cNvPr id="6011" name="image 6011"/>
          <p:cNvPicPr>
            <a:picLocks noChangeAspect="1"/>
          </p:cNvPicPr>
          <p:nvPr/>
        </p:nvPicPr>
        <p:blipFill>
          <a:blip r:embed="rId6011">
                </a:blip>
          <a:srcRect/>
          <a:stretch>
            <a:fillRect/>
          </a:stretch>
        </p:blipFill>
        <p:spPr>
          <a:xfrm rot="0" flipV="0" flipH="0">
            <a:off x="12864094" y="2758450"/>
            <a:ext cx="8725912" cy="6507797"/>
          </a:xfrm>
          <a:prstGeom prst="rect">
            <a:avLst/>
          </a:prstGeom>
        </p:spPr>
      </p:pic>
      <p:grpSp>
        <p:nvGrpSpPr>
          <p:cNvPr id="6012" name="组合 6012"/>
          <p:cNvGrpSpPr/>
          <p:nvPr/>
        </p:nvGrpSpPr>
        <p:grpSpPr>
          <a:xfrm>
            <a:off x="3457527" y="10537344"/>
            <a:ext cx="16986417" cy="1397000"/>
            <a:chOff x="3457527" y="10537344"/>
            <a:chExt cx="16986417" cy="1397000"/>
          </a:xfrm>
        </p:grpSpPr>
        <p:sp>
          <p:nvSpPr>
            <p:cNvPr id="6013" name="Object 6013"/>
            <p:cNvSpPr txBox="1"/>
            <p:nvPr/>
          </p:nvSpPr>
          <p:spPr>
            <a:xfrm>
              <a:off x="3628931" y="10461144"/>
              <a:ext cx="16967413" cy="1397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500" i="0" b="1" dirty="0" smtClean="0" lang="zh-CN">
                  <a:solidFill>
                    <a:srgbClr val="3C4EEF"/>
                  </a:solidFill>
                  <a:latin typeface="OPPOSans-B"/>
                  <a:ea typeface="OPPOSans-B"/>
                </a:rPr>
                <a:t>新老用户活动参与情况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r>
                <a:rPr sz="2500" i="0" b="0" dirty="0" smtClean="0" lang="zh-CN">
                  <a:solidFill>
                    <a:srgbClr val="3C4EEF"/>
                  </a:solidFill>
                  <a:latin typeface="OPPOSans-R"/>
                  <a:ea typeface="OPPOSans-R"/>
                </a:rPr>
                <a:t>活动的整体参与量较多，但主要是老用户参与，吸引新用户参与量较少，被邀请来的用户占用户的20%，本次活动可以将其常态化，融入APP的功能机制中。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/>
            </a:p>
          </p:txBody>
        </p:sp>
        <p:pic>
          <p:nvPicPr>
            <p:cNvPr id="6015" name="image 6015"/>
            <p:cNvPicPr>
              <a:picLocks noChangeAspect="1"/>
            </p:cNvPicPr>
            <p:nvPr/>
          </p:nvPicPr>
          <p:blipFill>
            <a:blip r:embed="rId6015">
                </a:blip>
            <a:srcRect/>
            <a:stretch>
              <a:fillRect/>
            </a:stretch>
          </p:blipFill>
          <p:spPr>
            <a:xfrm rot="0" flipV="0" flipH="0">
              <a:off x="3457527" y="10682525"/>
              <a:ext cx="154582" cy="1545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7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702" name="image 702"/>
          <p:cNvPicPr>
            <a:picLocks noChangeAspect="1"/>
          </p:cNvPicPr>
          <p:nvPr/>
        </p:nvPicPr>
        <p:blipFill>
          <a:blip r:embed="rId702">
                </a:blip>
          <a:srcRect/>
          <a:stretch>
            <a:fillRect/>
          </a:stretch>
        </p:blipFill>
        <p:spPr>
          <a:xfrm rot="0" flipV="0" flipH="0">
            <a:off x="0" y="0"/>
            <a:ext cx="24383997" cy="13716001"/>
          </a:xfrm>
          <a:prstGeom prst="rect">
            <a:avLst/>
          </a:prstGeom>
        </p:spPr>
      </p:pic>
      <p:pic>
        <p:nvPicPr>
          <p:cNvPr id="703" name="image 703"/>
          <p:cNvPicPr>
            <a:picLocks noChangeAspect="1"/>
          </p:cNvPicPr>
          <p:nvPr/>
        </p:nvPicPr>
        <p:blipFill>
          <a:blip r:embed="rId703">
            <a:alphaModFix amt="60000"/>
          </a:blip>
          <a:srcRect/>
          <a:stretch>
            <a:fillRect/>
          </a:stretch>
        </p:blipFill>
        <p:spPr>
          <a:xfrm rot="0" flipV="0" flipH="0">
            <a:off x="2794000" y="3416300"/>
            <a:ext cx="10083800" cy="7391400"/>
          </a:xfrm>
          <a:prstGeom prst="rect">
            <a:avLst/>
          </a:prstGeom>
        </p:spPr>
      </p:pic>
      <p:pic>
        <p:nvPicPr>
          <p:cNvPr id="704" name="image 704"/>
          <p:cNvPicPr>
            <a:picLocks noChangeAspect="1"/>
          </p:cNvPicPr>
          <p:nvPr/>
        </p:nvPicPr>
        <p:blipFill>
          <a:blip r:embed="rId704">
            <a:alphaModFix amt="60000"/>
          </a:blip>
          <a:srcRect/>
          <a:stretch>
            <a:fillRect/>
          </a:stretch>
        </p:blipFill>
        <p:spPr>
          <a:xfrm rot="0" flipV="0" flipH="0">
            <a:off x="14224000" y="5695724"/>
            <a:ext cx="7391400" cy="3263900"/>
          </a:xfrm>
          <a:prstGeom prst="rect">
            <a:avLst/>
          </a:prstGeom>
        </p:spPr>
      </p:pic>
      <p:sp>
        <p:nvSpPr>
          <p:cNvPr id="705" name="Object 705"/>
          <p:cNvSpPr txBox="1"/>
          <p:nvPr/>
        </p:nvSpPr>
        <p:spPr>
          <a:xfrm>
            <a:off x="2707089" y="1041400"/>
            <a:ext cx="11043212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3D50FC"/>
                </a:solidFill>
                <a:latin typeface="OPPOSans-B"/>
                <a:ea typeface="OPPOSans-B"/>
              </a:rPr>
              <a:t>APP 内消费行为统计</a:t>
            </a:r>
            <a:endParaRPr lang="zh-CN" altLang="en-US"/>
          </a:p>
        </p:txBody>
      </p:sp>
      <p:grpSp>
        <p:nvGrpSpPr>
          <p:cNvPr id="706" name="组合 706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707" name="image 707"/>
            <p:cNvPicPr>
              <a:picLocks noChangeAspect="1"/>
            </p:cNvPicPr>
            <p:nvPr/>
          </p:nvPicPr>
          <p:blipFill>
            <a:blip r:embed="rId707">
                </a:blip>
            <a:srcRect/>
            <a:stretch>
              <a:fillRect/>
            </a:stretch>
          </p:blipFill>
          <p:spPr>
            <a:xfrm rot="0" flipV="0" flipH="0"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708" name="image 708"/>
            <p:cNvPicPr>
              <a:picLocks noChangeAspect="1"/>
            </p:cNvPicPr>
            <p:nvPr/>
          </p:nvPicPr>
          <p:blipFill>
            <a:blip r:embed="rId708">
                </a:blip>
            <a:srcRect/>
            <a:stretch>
              <a:fillRect/>
            </a:stretch>
          </p:blipFill>
          <p:spPr>
            <a:xfrm rot="0" flipV="0" flipH="0">
              <a:off x="1879600" y="1828800"/>
              <a:ext cx="508000" cy="266700"/>
            </a:xfrm>
            <a:prstGeom prst="rect">
              <a:avLst/>
            </a:prstGeom>
          </p:spPr>
        </p:pic>
      </p:grpSp>
      <p:grpSp>
        <p:nvGrpSpPr>
          <p:cNvPr id="709" name="组合 709"/>
          <p:cNvGrpSpPr/>
          <p:nvPr/>
        </p:nvGrpSpPr>
        <p:grpSpPr>
          <a:xfrm>
            <a:off x="14886448" y="6248174"/>
            <a:ext cx="6392398" cy="1866900"/>
            <a:chOff x="14886448" y="6248174"/>
            <a:chExt cx="6392398" cy="1866900"/>
          </a:xfrm>
        </p:grpSpPr>
        <p:sp>
          <p:nvSpPr>
            <p:cNvPr id="7010" name="Object 7010"/>
            <p:cNvSpPr txBox="1"/>
            <p:nvPr/>
          </p:nvSpPr>
          <p:spPr>
            <a:xfrm>
              <a:off x="15057851" y="6171974"/>
              <a:ext cx="6373394" cy="1866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500" i="0" b="1" dirty="0" smtClean="0" lang="zh-CN">
                  <a:solidFill>
                    <a:srgbClr val="3C4EEF"/>
                  </a:solidFill>
                  <a:latin typeface="OPPOSans-B"/>
                  <a:ea typeface="OPPOSans-B"/>
                </a:rPr>
                <a:t>消费用户占比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r>
                <a:rPr sz="2500" i="0" b="0" dirty="0" smtClean="0" lang="zh-CN">
                  <a:solidFill>
                    <a:srgbClr val="3C4EEF"/>
                  </a:solidFill>
                  <a:latin typeface="OPPOSans-R"/>
                  <a:ea typeface="OPPOSans-R"/>
                </a:rPr>
                <a:t>在本周的数据中看出，日均有消费行为的用户占日活跃用户的 30% 左右，付费的金额多少与活跃用户数量有关。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/>
            </a:p>
          </p:txBody>
        </p:sp>
        <p:pic>
          <p:nvPicPr>
            <p:cNvPr id="7012" name="image 7012"/>
            <p:cNvPicPr>
              <a:picLocks noChangeAspect="1"/>
            </p:cNvPicPr>
            <p:nvPr/>
          </p:nvPicPr>
          <p:blipFill>
            <a:blip r:embed="rId7012">
                </a:blip>
            <a:srcRect/>
            <a:stretch>
              <a:fillRect/>
            </a:stretch>
          </p:blipFill>
          <p:spPr>
            <a:xfrm rot="0" flipV="0" flipH="0">
              <a:off x="14886448" y="6393355"/>
              <a:ext cx="154582" cy="154582"/>
            </a:xfrm>
            <a:prstGeom prst="rect">
              <a:avLst/>
            </a:prstGeom>
          </p:spPr>
        </p:pic>
      </p:grpSp>
      <p:pic>
        <p:nvPicPr>
          <p:cNvPr id="7013" name="image 7013"/>
          <p:cNvPicPr>
            <a:picLocks noChangeAspect="1"/>
          </p:cNvPicPr>
          <p:nvPr/>
        </p:nvPicPr>
        <p:blipFill>
          <a:blip r:embed="rId7013">
                </a:blip>
          <a:srcRect/>
          <a:stretch>
            <a:fillRect/>
          </a:stretch>
        </p:blipFill>
        <p:spPr>
          <a:xfrm rot="0" flipV="0" flipH="0">
            <a:off x="3058605" y="3654455"/>
            <a:ext cx="9369115" cy="69373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8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802" name="image 802"/>
          <p:cNvPicPr>
            <a:picLocks noChangeAspect="1"/>
          </p:cNvPicPr>
          <p:nvPr/>
        </p:nvPicPr>
        <p:blipFill>
          <a:blip r:embed="rId802">
                </a:blip>
          <a:srcRect/>
          <a:stretch>
            <a:fillRect/>
          </a:stretch>
        </p:blipFill>
        <p:spPr>
          <a:xfrm rot="0" flipV="0" flipH="0">
            <a:off x="0" y="0"/>
            <a:ext cx="24383997" cy="13716001"/>
          </a:xfrm>
          <a:prstGeom prst="rect">
            <a:avLst/>
          </a:prstGeom>
        </p:spPr>
      </p:pic>
      <p:pic>
        <p:nvPicPr>
          <p:cNvPr id="803" name="image 803"/>
          <p:cNvPicPr>
            <a:picLocks noChangeAspect="1"/>
          </p:cNvPicPr>
          <p:nvPr/>
        </p:nvPicPr>
        <p:blipFill>
          <a:blip r:embed="rId803">
            <a:alphaModFix amt="60000"/>
          </a:blip>
          <a:srcRect/>
          <a:stretch>
            <a:fillRect/>
          </a:stretch>
        </p:blipFill>
        <p:spPr>
          <a:xfrm rot="0" flipV="0" flipH="0">
            <a:off x="2339787" y="3390108"/>
            <a:ext cx="11947378" cy="7391400"/>
          </a:xfrm>
          <a:prstGeom prst="rect">
            <a:avLst/>
          </a:prstGeom>
        </p:spPr>
      </p:pic>
      <p:pic>
        <p:nvPicPr>
          <p:cNvPr id="804" name="image 804"/>
          <p:cNvPicPr>
            <a:picLocks noChangeAspect="1"/>
          </p:cNvPicPr>
          <p:nvPr/>
        </p:nvPicPr>
        <p:blipFill>
          <a:blip r:embed="rId804">
            <a:alphaModFix amt="60000"/>
          </a:blip>
          <a:srcRect/>
          <a:stretch>
            <a:fillRect/>
          </a:stretch>
        </p:blipFill>
        <p:spPr>
          <a:xfrm rot="0" flipV="0" flipH="0">
            <a:off x="15608395" y="3390108"/>
            <a:ext cx="6448517" cy="7391400"/>
          </a:xfrm>
          <a:prstGeom prst="rect">
            <a:avLst/>
          </a:prstGeom>
        </p:spPr>
      </p:pic>
      <p:sp>
        <p:nvSpPr>
          <p:cNvPr id="805" name="Object 805"/>
          <p:cNvSpPr txBox="1"/>
          <p:nvPr/>
        </p:nvSpPr>
        <p:spPr>
          <a:xfrm>
            <a:off x="2707089" y="1041400"/>
            <a:ext cx="9637312" cy="914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3D50FC"/>
                </a:solidFill>
                <a:latin typeface="OPPOSans-B"/>
                <a:ea typeface="OPPOSans-B"/>
              </a:rPr>
              <a:t>APP 资源转化率</a:t>
            </a:r>
            <a:endParaRPr lang="zh-CN" altLang="en-US"/>
          </a:p>
        </p:txBody>
      </p:sp>
      <p:grpSp>
        <p:nvGrpSpPr>
          <p:cNvPr id="806" name="组合 806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807" name="image 807"/>
            <p:cNvPicPr>
              <a:picLocks noChangeAspect="1"/>
            </p:cNvPicPr>
            <p:nvPr/>
          </p:nvPicPr>
          <p:blipFill>
            <a:blip r:embed="rId807">
                </a:blip>
            <a:srcRect/>
            <a:stretch>
              <a:fillRect/>
            </a:stretch>
          </p:blipFill>
          <p:spPr>
            <a:xfrm rot="0" flipV="0" flipH="0"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808" name="image 808"/>
            <p:cNvPicPr>
              <a:picLocks noChangeAspect="1"/>
            </p:cNvPicPr>
            <p:nvPr/>
          </p:nvPicPr>
          <p:blipFill>
            <a:blip r:embed="rId808">
                </a:blip>
            <a:srcRect/>
            <a:stretch>
              <a:fillRect/>
            </a:stretch>
          </p:blipFill>
          <p:spPr>
            <a:xfrm rot="0" flipV="0" flipH="0">
              <a:off x="1879600" y="1828800"/>
              <a:ext cx="508000" cy="266700"/>
            </a:xfrm>
            <a:prstGeom prst="rect">
              <a:avLst/>
            </a:prstGeom>
          </p:spPr>
        </p:pic>
      </p:grpSp>
      <p:pic>
        <p:nvPicPr>
          <p:cNvPr id="809" name="image 809"/>
          <p:cNvPicPr>
            <a:picLocks noChangeAspect="1"/>
          </p:cNvPicPr>
          <p:nvPr/>
        </p:nvPicPr>
        <p:blipFill>
          <a:blip r:embed="rId809">
                </a:blip>
          <a:srcRect/>
          <a:stretch>
            <a:fillRect/>
          </a:stretch>
        </p:blipFill>
        <p:spPr>
          <a:xfrm rot="0" flipV="0" flipH="0">
            <a:off x="2612800" y="3390108"/>
            <a:ext cx="11322779" cy="7213607"/>
          </a:xfrm>
          <a:prstGeom prst="rect">
            <a:avLst/>
          </a:prstGeom>
        </p:spPr>
      </p:pic>
      <p:grpSp>
        <p:nvGrpSpPr>
          <p:cNvPr id="8010" name="组合 8010"/>
          <p:cNvGrpSpPr/>
          <p:nvPr/>
        </p:nvGrpSpPr>
        <p:grpSpPr>
          <a:xfrm>
            <a:off x="15987866" y="4069558"/>
            <a:ext cx="5685236" cy="6057900"/>
            <a:chOff x="15987866" y="4069558"/>
            <a:chExt cx="5685236" cy="6057900"/>
          </a:xfrm>
        </p:grpSpPr>
        <p:sp>
          <p:nvSpPr>
            <p:cNvPr id="8011" name="Object 8011"/>
            <p:cNvSpPr txBox="1"/>
            <p:nvPr/>
          </p:nvSpPr>
          <p:spPr>
            <a:xfrm>
              <a:off x="16159269" y="3993358"/>
              <a:ext cx="5666232" cy="6057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500" i="0" b="1" dirty="0" smtClean="0" lang="zh-CN">
                  <a:solidFill>
                    <a:srgbClr val="3C4EEF"/>
                  </a:solidFill>
                  <a:latin typeface="OPPOSans-B"/>
                  <a:ea typeface="OPPOSans-B"/>
                </a:rPr>
                <a:t>应用商店的转化效果最佳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r>
                <a:rPr sz="2500" i="0" b="0" dirty="0" smtClean="0" lang="zh-CN">
                  <a:solidFill>
                    <a:srgbClr val="3C4EEF"/>
                  </a:solidFill>
                  <a:latin typeface="OPPOSans-R"/>
                  <a:ea typeface="OPPOSans-R"/>
                </a:rPr>
                <a:t>在后期可以考虑加大对于应用商店广告的投放和优化，进一步加大转化率。</a:t>
              </a:r>
              <a:endParaRPr lang="zh-CN" altLang="en-US" sz="2500"/>
            </a:p>
            <a:p>
              <a:pPr algn="l">
                <a:lnSpc>
                  <a:spcPct val="125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r>
                <a:rPr sz="2500" i="0" b="1" dirty="0" smtClean="0" lang="zh-CN">
                  <a:solidFill>
                    <a:srgbClr val="3C4EEF"/>
                  </a:solidFill>
                  <a:latin typeface="OPPOSans-B"/>
                  <a:ea typeface="OPPOSans-B"/>
                </a:rPr>
                <a:t>个人推荐的转化效果欠佳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r>
                <a:rPr sz="2500" i="0" b="0" dirty="0" smtClean="0" lang="zh-CN">
                  <a:solidFill>
                    <a:srgbClr val="3C4EEF"/>
                  </a:solidFill>
                  <a:latin typeface="OPPOSans-R"/>
                  <a:ea typeface="OPPOSans-R"/>
                </a:rPr>
                <a:t>个人分享和分享平台应做出改变，抓准APP的定位，迎合适用人群，投放到适合的领域中。</a:t>
              </a:r>
              <a:endParaRPr lang="zh-CN" altLang="en-US" sz="2500"/>
            </a:p>
            <a:p>
              <a:pPr algn="l">
                <a:lnSpc>
                  <a:spcPct val="125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r>
                <a:rPr sz="2500" i="0" b="1" dirty="0" smtClean="0" lang="zh-CN">
                  <a:solidFill>
                    <a:srgbClr val="3C4EEF"/>
                  </a:solidFill>
                  <a:latin typeface="OPPOSans-B"/>
                  <a:ea typeface="OPPOSans-B"/>
                </a:rPr>
                <a:t>主流社交平台中：微博＞微信＞抖音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r>
                <a:rPr sz="2500" i="0" b="0" dirty="0" smtClean="0" lang="zh-CN">
                  <a:solidFill>
                    <a:srgbClr val="3C4EEF"/>
                  </a:solidFill>
                  <a:latin typeface="OPPOSans-R"/>
                  <a:ea typeface="OPPOSans-R"/>
                </a:rPr>
                <a:t>在抖音的中，应改变相关的广告形式，符合抖音平台中潜在用户的喜好，引导用户下载。</a:t>
              </a: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 sz="2500"/>
            </a:p>
            <a:p>
              <a:pPr algn="l">
                <a:lnSpc>
                  <a:spcPct val="125000"/>
                </a:lnSpc>
              </a:pPr>
              <a:p>
                <a:pPr algn="l">
                  <a:br>
                    <a:rPr lang="en-US" altLang="zh-CN" dirty="0"/>
                  </a:br>
                </a:pPr>
                <a:endParaRPr lang="zh-CN" altLang="en-US" dirty="0" sz="2500"/>
              </a:p>
              <a:endParaRPr lang="zh-CN" altLang="en-US"/>
            </a:p>
          </p:txBody>
        </p:sp>
        <p:pic>
          <p:nvPicPr>
            <p:cNvPr id="8013" name="image 8013"/>
            <p:cNvPicPr>
              <a:picLocks noChangeAspect="1"/>
            </p:cNvPicPr>
            <p:nvPr/>
          </p:nvPicPr>
          <p:blipFill>
            <a:blip r:embed="rId8013">
                </a:blip>
            <a:srcRect/>
            <a:stretch>
              <a:fillRect/>
            </a:stretch>
          </p:blipFill>
          <p:spPr>
            <a:xfrm rot="0" flipV="0" flipH="0">
              <a:off x="15987866" y="4214739"/>
              <a:ext cx="154582" cy="1545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image 901"/>
          <p:cNvPicPr>
            <a:picLocks noChangeAspect="1"/>
          </p:cNvPicPr>
          <p:nvPr/>
        </p:nvPicPr>
        <p:blipFill>
          <a:blip r:embed="rId9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902" name="image 902"/>
          <p:cNvPicPr>
            <a:picLocks noChangeAspect="1"/>
          </p:cNvPicPr>
          <p:nvPr/>
        </p:nvPicPr>
        <p:blipFill>
          <a:blip r:embed="rId902">
                </a:blip>
          <a:srcRect/>
          <a:stretch>
            <a:fillRect/>
          </a:stretch>
        </p:blipFill>
        <p:spPr>
          <a:xfrm rot="0" flipV="0" flipH="0">
            <a:off x="0" y="0"/>
            <a:ext cx="24383997" cy="13716001"/>
          </a:xfrm>
          <a:prstGeom prst="rect">
            <a:avLst/>
          </a:prstGeom>
        </p:spPr>
      </p:pic>
      <p:pic>
        <p:nvPicPr>
          <p:cNvPr id="903" name="image 903"/>
          <p:cNvPicPr>
            <a:picLocks noChangeAspect="1"/>
          </p:cNvPicPr>
          <p:nvPr/>
        </p:nvPicPr>
        <p:blipFill>
          <a:blip r:embed="rId903">
                </a:blip>
          <a:srcRect/>
          <a:stretch>
            <a:fillRect/>
          </a:stretch>
        </p:blipFill>
        <p:spPr>
          <a:xfrm rot="0" flipV="0" flipH="0">
            <a:off x="2789945" y="9828109"/>
            <a:ext cx="4622800" cy="949730"/>
          </a:xfrm>
          <a:prstGeom prst="rect">
            <a:avLst/>
          </a:prstGeom>
        </p:spPr>
      </p:pic>
      <p:sp>
        <p:nvSpPr>
          <p:cNvPr id="904" name="Object 904"/>
          <p:cNvSpPr txBox="1"/>
          <p:nvPr/>
        </p:nvSpPr>
        <p:spPr>
          <a:xfrm>
            <a:off x="2447045" y="9890224"/>
            <a:ext cx="5308600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3600" i="0" b="1" dirty="0" smtClean="0" lang="zh-CN">
                <a:solidFill>
                  <a:srgbClr val="FFFFFF"/>
                </a:solidFill>
                <a:latin typeface="OPPOSans-M"/>
                <a:ea typeface="OPPOSans-M"/>
              </a:rPr>
              <a:t>汇报人：高小定</a:t>
            </a:r>
            <a:endParaRPr lang="zh-CN" altLang="en-US"/>
          </a:p>
        </p:txBody>
      </p:sp>
      <p:sp>
        <p:nvSpPr>
          <p:cNvPr id="905" name="Object 905"/>
          <p:cNvSpPr txBox="1"/>
          <p:nvPr/>
        </p:nvSpPr>
        <p:spPr>
          <a:xfrm>
            <a:off x="2688345" y="2863435"/>
            <a:ext cx="7099384" cy="584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4500" i="0" b="0" dirty="0" smtClean="0" lang="zh-CN">
                <a:solidFill>
                  <a:srgbClr val="3F52FC"/>
                </a:solidFill>
                <a:latin typeface="OPPOSans-M"/>
                <a:ea typeface="OPPOSans-M"/>
              </a:rPr>
              <a:t>2020.07.20 – 07.24</a:t>
            </a:r>
            <a:endParaRPr lang="zh-CN" altLang="en-US"/>
          </a:p>
        </p:txBody>
      </p:sp>
      <p:pic>
        <p:nvPicPr>
          <p:cNvPr id="906" name="image 906"/>
          <p:cNvPicPr>
            <a:picLocks noChangeAspect="1"/>
          </p:cNvPicPr>
          <p:nvPr/>
        </p:nvPicPr>
        <p:blipFill>
          <a:blip r:embed="rId906">
                </a:blip>
          <a:srcRect/>
          <a:stretch>
            <a:fillRect/>
          </a:stretch>
        </p:blipFill>
        <p:spPr>
          <a:xfrm rot="0" flipV="0" flipH="0">
            <a:off x="21101826" y="10302974"/>
            <a:ext cx="523240" cy="467676"/>
          </a:xfrm>
          <a:prstGeom prst="rect">
            <a:avLst/>
          </a:prstGeom>
        </p:spPr>
      </p:pic>
      <p:pic>
        <p:nvPicPr>
          <p:cNvPr id="907" name="image 907"/>
          <p:cNvPicPr>
            <a:picLocks noChangeAspect="1"/>
          </p:cNvPicPr>
          <p:nvPr/>
        </p:nvPicPr>
        <p:blipFill>
          <a:blip r:embed="rId907">
                </a:blip>
          <a:srcRect/>
          <a:stretch>
            <a:fillRect/>
          </a:stretch>
        </p:blipFill>
        <p:spPr>
          <a:xfrm rot="0" flipV="0" flipH="0">
            <a:off x="1800228" y="4781396"/>
            <a:ext cx="515458" cy="2775050"/>
          </a:xfrm>
          <a:prstGeom prst="rect">
            <a:avLst/>
          </a:prstGeom>
        </p:spPr>
      </p:pic>
      <p:sp>
        <p:nvSpPr>
          <p:cNvPr id="908" name="Object 908"/>
          <p:cNvSpPr txBox="1"/>
          <p:nvPr/>
        </p:nvSpPr>
        <p:spPr>
          <a:xfrm>
            <a:off x="2688345" y="4705196"/>
            <a:ext cx="13483758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12000" i="0" b="0" dirty="0" smtClean="0" lang="zh-CN">
                <a:solidFill>
                  <a:srgbClr val="3D50FC"/>
                </a:solidFill>
                <a:latin typeface="OPPOSans-H"/>
                <a:ea typeface="OPPOSans-H"/>
              </a:rPr>
              <a:t>感谢您的观看</a:t>
            </a:r>
            <a:endParaRPr lang="zh-CN" altLang="en-US"/>
          </a:p>
        </p:txBody>
      </p:sp>
      <p:sp>
        <p:nvSpPr>
          <p:cNvPr id="909" name="Object 909"/>
          <p:cNvSpPr txBox="1"/>
          <p:nvPr/>
        </p:nvSpPr>
        <p:spPr>
          <a:xfrm>
            <a:off x="2688345" y="6781800"/>
            <a:ext cx="10292248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4800" i="0" b="0" dirty="0" smtClean="0" lang="zh-CN">
                <a:solidFill>
                  <a:srgbClr val="3D50FC"/>
                </a:solidFill>
                <a:latin typeface="OPPOSans-M"/>
                <a:ea typeface="OPPOSans-M"/>
              </a:rPr>
              <a:t>Thanks for watching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2020-11-28T08:58:53.081Z</dcterms:created>
  <dcterms:modified xsi:type="dcterms:W3CDTF">2020-11-28T08:58:53.081Z</dcterms:modified>
</cp:coreProperties>
</file>